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69" r:id="rId14"/>
    <p:sldId id="270" r:id="rId15"/>
    <p:sldId id="268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87A2-78A9-4AAD-8D67-1FB35FBA2EB5}" type="datetimeFigureOut">
              <a:rPr lang="es-PE" smtClean="0"/>
              <a:t>12/11/2017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8C15-031B-4B59-8C3E-6DB28A681E8B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11863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87A2-78A9-4AAD-8D67-1FB35FBA2EB5}" type="datetimeFigureOut">
              <a:rPr lang="es-PE" smtClean="0"/>
              <a:t>12/11/2017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8C15-031B-4B59-8C3E-6DB28A681E8B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7686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87A2-78A9-4AAD-8D67-1FB35FBA2EB5}" type="datetimeFigureOut">
              <a:rPr lang="es-PE" smtClean="0"/>
              <a:t>12/11/2017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8C15-031B-4B59-8C3E-6DB28A681E8B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35194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87A2-78A9-4AAD-8D67-1FB35FBA2EB5}" type="datetimeFigureOut">
              <a:rPr lang="es-PE" smtClean="0"/>
              <a:t>12/11/2017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8C15-031B-4B59-8C3E-6DB28A681E8B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0056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87A2-78A9-4AAD-8D67-1FB35FBA2EB5}" type="datetimeFigureOut">
              <a:rPr lang="es-PE" smtClean="0"/>
              <a:t>12/11/2017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8C15-031B-4B59-8C3E-6DB28A681E8B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3572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87A2-78A9-4AAD-8D67-1FB35FBA2EB5}" type="datetimeFigureOut">
              <a:rPr lang="es-PE" smtClean="0"/>
              <a:t>12/11/2017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8C15-031B-4B59-8C3E-6DB28A681E8B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84461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87A2-78A9-4AAD-8D67-1FB35FBA2EB5}" type="datetimeFigureOut">
              <a:rPr lang="es-PE" smtClean="0"/>
              <a:t>12/11/2017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8C15-031B-4B59-8C3E-6DB28A681E8B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8510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87A2-78A9-4AAD-8D67-1FB35FBA2EB5}" type="datetimeFigureOut">
              <a:rPr lang="es-PE" smtClean="0"/>
              <a:t>12/11/2017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8C15-031B-4B59-8C3E-6DB28A681E8B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479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87A2-78A9-4AAD-8D67-1FB35FBA2EB5}" type="datetimeFigureOut">
              <a:rPr lang="es-PE" smtClean="0"/>
              <a:t>12/11/2017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8C15-031B-4B59-8C3E-6DB28A681E8B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0604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87A2-78A9-4AAD-8D67-1FB35FBA2EB5}" type="datetimeFigureOut">
              <a:rPr lang="es-PE" smtClean="0"/>
              <a:t>12/11/2017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8C15-031B-4B59-8C3E-6DB28A681E8B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4558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87A2-78A9-4AAD-8D67-1FB35FBA2EB5}" type="datetimeFigureOut">
              <a:rPr lang="es-PE" smtClean="0"/>
              <a:t>12/11/2017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8C15-031B-4B59-8C3E-6DB28A681E8B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583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F87A2-78A9-4AAD-8D67-1FB35FBA2EB5}" type="datetimeFigureOut">
              <a:rPr lang="es-PE" smtClean="0"/>
              <a:t>12/11/2017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58C15-031B-4B59-8C3E-6DB28A681E8B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817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57350" y="1480940"/>
            <a:ext cx="5829300" cy="1790700"/>
          </a:xfrm>
        </p:spPr>
        <p:txBody>
          <a:bodyPr>
            <a:normAutofit/>
          </a:bodyPr>
          <a:lstStyle/>
          <a:p>
            <a:r>
              <a:rPr lang="es-PE" dirty="0" smtClean="0">
                <a:latin typeface="Aharoni" panose="02010803020104030203" pitchFamily="2" charset="-79"/>
                <a:cs typeface="Aharoni" panose="02010803020104030203" pitchFamily="2" charset="-79"/>
              </a:rPr>
              <a:t>VIII SUMMIT OF THE AMERICAS</a:t>
            </a:r>
            <a:endParaRPr lang="es-P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00250" y="3459994"/>
            <a:ext cx="5143500" cy="1241822"/>
          </a:xfrm>
        </p:spPr>
        <p:txBody>
          <a:bodyPr/>
          <a:lstStyle/>
          <a:p>
            <a:r>
              <a:rPr lang="es-PE" dirty="0" smtClean="0"/>
              <a:t>Grupo de Trabajo Cumbre de las Américas</a:t>
            </a:r>
          </a:p>
          <a:p>
            <a:r>
              <a:rPr lang="es-PE" dirty="0" smtClean="0"/>
              <a:t>Lima, </a:t>
            </a:r>
            <a:r>
              <a:rPr lang="es-PE" dirty="0" err="1" smtClean="0"/>
              <a:t>april</a:t>
            </a:r>
            <a:r>
              <a:rPr lang="es-PE" dirty="0" smtClean="0"/>
              <a:t> 2018</a:t>
            </a:r>
            <a:endParaRPr lang="es-PE" dirty="0"/>
          </a:p>
        </p:txBody>
      </p:sp>
      <p:pic>
        <p:nvPicPr>
          <p:cNvPr id="1026" name="Picture 2" descr="Resultado de imagen para ministerio de relaciones relaciones exterio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787" y="5203428"/>
            <a:ext cx="2131219" cy="46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6000" t="37851" r="44750" b="25260"/>
          <a:stretch/>
        </p:blipFill>
        <p:spPr>
          <a:xfrm>
            <a:off x="7341448" y="5609840"/>
            <a:ext cx="1366520" cy="96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5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Youth Forum for the Summit of the Americas </a:t>
            </a:r>
            <a:endParaRPr lang="es-P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 err="1" smtClean="0"/>
              <a:t>Venue</a:t>
            </a:r>
            <a:r>
              <a:rPr lang="es-PE" dirty="0" smtClean="0"/>
              <a:t>: TBC</a:t>
            </a:r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000" t="37851" r="44750" b="25260"/>
          <a:stretch/>
        </p:blipFill>
        <p:spPr>
          <a:xfrm>
            <a:off x="7544647" y="5692257"/>
            <a:ext cx="1366520" cy="96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5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20461"/>
            <a:ext cx="8390467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FACILITIES OFFERED BY THE PERUVIAN GOVERNMENT</a:t>
            </a:r>
            <a:endParaRPr lang="es-P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000" t="37851" r="44750" b="25260"/>
          <a:stretch/>
        </p:blipFill>
        <p:spPr>
          <a:xfrm>
            <a:off x="7599363" y="5652173"/>
            <a:ext cx="1366520" cy="969412"/>
          </a:xfrm>
          <a:prstGeom prst="rect">
            <a:avLst/>
          </a:prstGeom>
        </p:spPr>
      </p:pic>
      <p:pic>
        <p:nvPicPr>
          <p:cNvPr id="10242" name="Picture 2" descr="Resultado de imagen para bandera del pe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215" y="1925692"/>
            <a:ext cx="4421452" cy="295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01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Airport</a:t>
            </a:r>
            <a:endParaRPr lang="es-P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US" dirty="0"/>
              <a:t>The Heads of </a:t>
            </a:r>
            <a:r>
              <a:rPr lang="en-US" dirty="0" smtClean="0"/>
              <a:t>State and/or </a:t>
            </a:r>
            <a:r>
              <a:rPr lang="en-US" dirty="0" err="1" smtClean="0"/>
              <a:t>Governmente</a:t>
            </a:r>
            <a:r>
              <a:rPr lang="en-US" dirty="0" smtClean="0"/>
              <a:t> who </a:t>
            </a:r>
            <a:r>
              <a:rPr lang="en-US" dirty="0"/>
              <a:t>arrive </a:t>
            </a:r>
            <a:r>
              <a:rPr lang="en-US" dirty="0" smtClean="0"/>
              <a:t>in their official Planes, </a:t>
            </a:r>
            <a:r>
              <a:rPr lang="en-US" dirty="0"/>
              <a:t>will </a:t>
            </a:r>
            <a:r>
              <a:rPr lang="en-US" dirty="0" smtClean="0"/>
              <a:t>have protocol reception in the Air Base N </a:t>
            </a:r>
            <a:r>
              <a:rPr lang="en-US" dirty="0"/>
              <a:t>° 2 (Air Group N ° 8</a:t>
            </a:r>
            <a:r>
              <a:rPr lang="en-US" dirty="0" smtClean="0"/>
              <a:t>).</a:t>
            </a:r>
            <a:endParaRPr lang="en-US" dirty="0"/>
          </a:p>
          <a:p>
            <a:pPr lvl="0" algn="just"/>
            <a:r>
              <a:rPr lang="en-US" dirty="0"/>
              <a:t>The Heads of </a:t>
            </a:r>
            <a:r>
              <a:rPr lang="en-US" dirty="0" smtClean="0"/>
              <a:t>State/or </a:t>
            </a:r>
            <a:r>
              <a:rPr lang="en-US" dirty="0" err="1" smtClean="0"/>
              <a:t>Governmente</a:t>
            </a:r>
            <a:r>
              <a:rPr lang="en-US" dirty="0" smtClean="0"/>
              <a:t> who arrive on </a:t>
            </a:r>
            <a:r>
              <a:rPr lang="en-US" dirty="0"/>
              <a:t>commercial flights will have protocol </a:t>
            </a:r>
            <a:r>
              <a:rPr lang="en-US" dirty="0" smtClean="0"/>
              <a:t>reception at </a:t>
            </a:r>
            <a:r>
              <a:rPr lang="en-US" dirty="0"/>
              <a:t>the Jorge Chávez International Airport.</a:t>
            </a:r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000" t="37851" r="44750" b="25260"/>
          <a:stretch/>
        </p:blipFill>
        <p:spPr>
          <a:xfrm>
            <a:off x="7485381" y="5692257"/>
            <a:ext cx="1366520" cy="96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6221" y="375743"/>
            <a:ext cx="5915025" cy="994172"/>
          </a:xfrm>
        </p:spPr>
        <p:txBody>
          <a:bodyPr/>
          <a:lstStyle/>
          <a:p>
            <a:r>
              <a:rPr lang="es-PE" dirty="0" smtClean="0">
                <a:latin typeface="Aharoni" panose="02010803020104030203" pitchFamily="2" charset="-79"/>
                <a:cs typeface="Aharoni" panose="02010803020104030203" pitchFamily="2" charset="-79"/>
              </a:rPr>
              <a:t>Security</a:t>
            </a:r>
            <a:endParaRPr lang="es-P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6221" y="1767835"/>
            <a:ext cx="7910511" cy="3263504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en-US" dirty="0"/>
              <a:t>A</a:t>
            </a:r>
            <a:r>
              <a:rPr lang="en-US" dirty="0" smtClean="0"/>
              <a:t>ppropriate security </a:t>
            </a:r>
            <a:r>
              <a:rPr lang="en-US" dirty="0"/>
              <a:t>will be provided to the Heads of </a:t>
            </a:r>
            <a:r>
              <a:rPr lang="en-US" dirty="0" smtClean="0"/>
              <a:t>State/Government </a:t>
            </a:r>
            <a:r>
              <a:rPr lang="en-US" dirty="0"/>
              <a:t>and </a:t>
            </a:r>
            <a:r>
              <a:rPr lang="en-US" dirty="0" smtClean="0"/>
              <a:t>their delegations</a:t>
            </a:r>
            <a:r>
              <a:rPr lang="en-US" dirty="0"/>
              <a:t>.</a:t>
            </a:r>
            <a:endParaRPr lang="es-PE" dirty="0" smtClean="0"/>
          </a:p>
          <a:p>
            <a:pPr lvl="0" algn="just"/>
            <a:r>
              <a:rPr lang="en-US" dirty="0"/>
              <a:t>The </a:t>
            </a:r>
            <a:r>
              <a:rPr lang="en-US" dirty="0" smtClean="0"/>
              <a:t>Lima Convention Center, </a:t>
            </a:r>
            <a:r>
              <a:rPr lang="en-US" dirty="0"/>
              <a:t>the Ministry of Culture, and the National Grand Theater, will be closed to the </a:t>
            </a:r>
            <a:r>
              <a:rPr lang="en-US" dirty="0" smtClean="0"/>
              <a:t>public </a:t>
            </a:r>
            <a:r>
              <a:rPr lang="en-US" dirty="0"/>
              <a:t>during the realization of the event.</a:t>
            </a:r>
            <a:endParaRPr lang="es-PE" dirty="0" smtClean="0"/>
          </a:p>
          <a:p>
            <a:pPr lvl="0" algn="just"/>
            <a:r>
              <a:rPr lang="en-US" dirty="0"/>
              <a:t>External security will be provided by </a:t>
            </a:r>
            <a:r>
              <a:rPr lang="en-US" dirty="0" smtClean="0"/>
              <a:t>Security of the State. Internal security facilities will also be given by a </a:t>
            </a:r>
            <a:r>
              <a:rPr lang="en-US" dirty="0"/>
              <a:t>private </a:t>
            </a:r>
            <a:r>
              <a:rPr lang="en-US" dirty="0" smtClean="0"/>
              <a:t>security company.</a:t>
            </a:r>
            <a:endParaRPr lang="es-PE" dirty="0" smtClean="0"/>
          </a:p>
          <a:p>
            <a:pPr lvl="0" algn="just"/>
            <a:r>
              <a:rPr lang="en-US" dirty="0" smtClean="0"/>
              <a:t>Security </a:t>
            </a:r>
            <a:r>
              <a:rPr lang="en-US" dirty="0"/>
              <a:t>rings will be set up around the </a:t>
            </a:r>
            <a:r>
              <a:rPr lang="en-US" dirty="0" smtClean="0"/>
              <a:t>National Cultural Center and </a:t>
            </a:r>
            <a:r>
              <a:rPr lang="en-US" dirty="0"/>
              <a:t>Official Hotels. </a:t>
            </a:r>
            <a:endParaRPr lang="en-US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000" t="37851" r="44750" b="25260"/>
          <a:stretch/>
        </p:blipFill>
        <p:spPr>
          <a:xfrm>
            <a:off x="7529513" y="5674805"/>
            <a:ext cx="1366520" cy="96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Transportation</a:t>
            </a:r>
            <a:endParaRPr lang="es-P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1 </a:t>
            </a:r>
            <a:r>
              <a:rPr lang="en-US" dirty="0" smtClean="0"/>
              <a:t>vehicle </a:t>
            </a:r>
            <a:r>
              <a:rPr lang="en-US" dirty="0"/>
              <a:t>will be provided for the Head of </a:t>
            </a:r>
            <a:r>
              <a:rPr lang="en-US" dirty="0" smtClean="0"/>
              <a:t>State and/or Government, </a:t>
            </a:r>
            <a:r>
              <a:rPr lang="en-US" dirty="0"/>
              <a:t>1 </a:t>
            </a:r>
            <a:r>
              <a:rPr lang="en-US" dirty="0" smtClean="0"/>
              <a:t>vehicle </a:t>
            </a:r>
            <a:r>
              <a:rPr lang="en-US" dirty="0"/>
              <a:t>for the </a:t>
            </a:r>
            <a:r>
              <a:rPr lang="en-US" dirty="0" smtClean="0"/>
              <a:t>Minister of Foreign Affairs </a:t>
            </a:r>
            <a:r>
              <a:rPr lang="en-US" dirty="0"/>
              <a:t>and 1 </a:t>
            </a:r>
            <a:r>
              <a:rPr lang="en-US" dirty="0" smtClean="0"/>
              <a:t>vehicle </a:t>
            </a:r>
            <a:r>
              <a:rPr lang="en-US" dirty="0"/>
              <a:t>for the National Coordinator.</a:t>
            </a:r>
            <a:endParaRPr lang="es-PE" dirty="0" smtClean="0"/>
          </a:p>
          <a:p>
            <a:pPr marL="0" indent="0" algn="just">
              <a:buNone/>
            </a:pPr>
            <a:r>
              <a:rPr lang="en-US" dirty="0"/>
              <a:t>Likewise, transportation will be provided for the rest of the delegations</a:t>
            </a:r>
            <a:r>
              <a:rPr lang="en-US" dirty="0" smtClean="0"/>
              <a:t>.</a:t>
            </a:r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000" t="37851" r="44750" b="25260"/>
          <a:stretch/>
        </p:blipFill>
        <p:spPr>
          <a:xfrm>
            <a:off x="7434581" y="5567506"/>
            <a:ext cx="1366520" cy="96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1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Accommodation</a:t>
            </a:r>
            <a:endParaRPr lang="es-P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630892"/>
            <a:ext cx="78867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The Peruvian </a:t>
            </a:r>
            <a:r>
              <a:rPr lang="en-US" dirty="0" smtClean="0"/>
              <a:t>Government will cover </a:t>
            </a:r>
            <a:r>
              <a:rPr lang="en-US" dirty="0"/>
              <a:t>the cost of the rooms of the Head of </a:t>
            </a:r>
            <a:r>
              <a:rPr lang="en-US" dirty="0" smtClean="0"/>
              <a:t>State and/or Government, </a:t>
            </a:r>
            <a:r>
              <a:rPr lang="en-US" dirty="0"/>
              <a:t>the </a:t>
            </a:r>
            <a:r>
              <a:rPr lang="en-US" dirty="0" smtClean="0"/>
              <a:t>Minister of Foreign Affairs </a:t>
            </a:r>
            <a:r>
              <a:rPr lang="en-US" dirty="0"/>
              <a:t>and </a:t>
            </a:r>
            <a:r>
              <a:rPr lang="en-US" dirty="0" smtClean="0"/>
              <a:t>the National </a:t>
            </a:r>
            <a:r>
              <a:rPr lang="en-US" dirty="0"/>
              <a:t>Coordinator for each </a:t>
            </a:r>
            <a:r>
              <a:rPr lang="en-US" dirty="0" smtClean="0"/>
              <a:t>participant country.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Additionally, </a:t>
            </a:r>
            <a:r>
              <a:rPr lang="en-US" dirty="0"/>
              <a:t>a list of suggested 4-star </a:t>
            </a:r>
            <a:r>
              <a:rPr lang="en-US" dirty="0" smtClean="0"/>
              <a:t>hotels for </a:t>
            </a:r>
            <a:r>
              <a:rPr lang="en-US" dirty="0"/>
              <a:t>the accommodation of </a:t>
            </a:r>
            <a:r>
              <a:rPr lang="en-US" dirty="0" smtClean="0"/>
              <a:t>delegations </a:t>
            </a:r>
            <a:r>
              <a:rPr lang="en-US" dirty="0"/>
              <a:t>will be </a:t>
            </a:r>
            <a:r>
              <a:rPr lang="en-US" dirty="0" smtClean="0"/>
              <a:t>sent soon. </a:t>
            </a:r>
            <a:r>
              <a:rPr lang="en-US" dirty="0"/>
              <a:t>These hotels are </a:t>
            </a:r>
            <a:r>
              <a:rPr lang="en-US" dirty="0" smtClean="0"/>
              <a:t>near </a:t>
            </a:r>
            <a:r>
              <a:rPr lang="en-US" dirty="0"/>
              <a:t>to the official hotels.</a:t>
            </a:r>
            <a:endParaRPr lang="es-PE" dirty="0"/>
          </a:p>
          <a:p>
            <a:pPr marL="0" indent="0">
              <a:buNone/>
            </a:pPr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000" t="37851" r="44750" b="25260"/>
          <a:stretch/>
        </p:blipFill>
        <p:spPr>
          <a:xfrm>
            <a:off x="7502314" y="5592906"/>
            <a:ext cx="1366520" cy="96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4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Liaisons</a:t>
            </a:r>
            <a:endParaRPr lang="es-P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All delegations will be assigned a diplomatic </a:t>
            </a:r>
            <a:r>
              <a:rPr lang="en-US" dirty="0" smtClean="0"/>
              <a:t>liaison </a:t>
            </a:r>
            <a:r>
              <a:rPr lang="en-US" dirty="0"/>
              <a:t>officer during their stay in Lima</a:t>
            </a:r>
            <a:r>
              <a:rPr lang="en-US" dirty="0" smtClean="0"/>
              <a:t>.</a:t>
            </a:r>
            <a:endParaRPr lang="es-PE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000" t="37851" r="44750" b="25260"/>
          <a:stretch/>
        </p:blipFill>
        <p:spPr>
          <a:xfrm>
            <a:off x="7527715" y="5692257"/>
            <a:ext cx="1366520" cy="96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9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Additional</a:t>
            </a:r>
            <a:r>
              <a:rPr lang="es-PE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PE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Information</a:t>
            </a:r>
            <a:r>
              <a:rPr lang="es-PE" dirty="0" smtClean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9467" y="1794669"/>
            <a:ext cx="8504768" cy="326350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A Summit Preparatory Meeting will </a:t>
            </a:r>
            <a:r>
              <a:rPr lang="en-US" dirty="0"/>
              <a:t>be held in </a:t>
            </a:r>
            <a:r>
              <a:rPr lang="en-US" smtClean="0"/>
              <a:t>Lima in February </a:t>
            </a:r>
            <a:r>
              <a:rPr lang="en-US" dirty="0" smtClean="0"/>
              <a:t>2018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/>
              <a:t>provide logistical details about the VIII Summit of the Americas in </a:t>
            </a:r>
            <a:r>
              <a:rPr lang="en-US" dirty="0" smtClean="0"/>
              <a:t>Lima.</a:t>
            </a:r>
          </a:p>
          <a:p>
            <a:pPr marL="0" indent="0" algn="just">
              <a:buNone/>
            </a:pPr>
            <a:r>
              <a:rPr lang="en-US" dirty="0" smtClean="0"/>
              <a:t>The </a:t>
            </a:r>
            <a:r>
              <a:rPr lang="en-US" dirty="0"/>
              <a:t>assistance of officials or specialists from each delegation will be required in the following areas:</a:t>
            </a:r>
          </a:p>
          <a:p>
            <a:pPr marL="0" indent="0" algn="just">
              <a:buNone/>
            </a:pPr>
            <a:r>
              <a:rPr lang="en-US" dirty="0"/>
              <a:t>- Protocol</a:t>
            </a:r>
          </a:p>
          <a:p>
            <a:pPr marL="0" indent="0" algn="just">
              <a:buNone/>
            </a:pPr>
            <a:r>
              <a:rPr lang="en-US" dirty="0" smtClean="0"/>
              <a:t>- Security</a:t>
            </a: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- Press</a:t>
            </a:r>
            <a:endParaRPr lang="es-PE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000" t="37851" r="44750" b="25260"/>
          <a:stretch/>
        </p:blipFill>
        <p:spPr>
          <a:xfrm>
            <a:off x="7527715" y="5692257"/>
            <a:ext cx="1366520" cy="96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9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000" t="37851" r="44750" b="25260"/>
          <a:stretch/>
        </p:blipFill>
        <p:spPr>
          <a:xfrm>
            <a:off x="5161280" y="2686051"/>
            <a:ext cx="2244684" cy="1592384"/>
          </a:xfrm>
          <a:prstGeom prst="rect">
            <a:avLst/>
          </a:prstGeom>
        </p:spPr>
      </p:pic>
      <p:pic>
        <p:nvPicPr>
          <p:cNvPr id="5" name="Picture 2" descr="Resultado de imagen para ministerio de relaciones relaciones exterio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886" y="3158183"/>
            <a:ext cx="2965067" cy="64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93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781" y="2854519"/>
            <a:ext cx="5915025" cy="994172"/>
          </a:xfrm>
        </p:spPr>
        <p:txBody>
          <a:bodyPr/>
          <a:lstStyle/>
          <a:p>
            <a:pPr algn="ctr"/>
            <a:r>
              <a:rPr lang="es-PE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SUMMIT’s</a:t>
            </a:r>
            <a:r>
              <a:rPr lang="es-PE" dirty="0" smtClean="0">
                <a:latin typeface="Aharoni" panose="02010803020104030203" pitchFamily="2" charset="-79"/>
                <a:cs typeface="Aharoni" panose="02010803020104030203" pitchFamily="2" charset="-79"/>
              </a:rPr>
              <a:t> VENUES</a:t>
            </a:r>
            <a:endParaRPr lang="es-P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6000" t="37851" r="44750" b="25260"/>
          <a:stretch/>
        </p:blipFill>
        <p:spPr>
          <a:xfrm>
            <a:off x="7426114" y="5711440"/>
            <a:ext cx="1366520" cy="96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3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E" dirty="0" smtClean="0">
                <a:latin typeface="Aharoni" panose="02010803020104030203" pitchFamily="2" charset="-79"/>
                <a:cs typeface="Aharoni" panose="02010803020104030203" pitchFamily="2" charset="-79"/>
              </a:rPr>
              <a:t>VIII SUMMIT OF THE AMERICAS: Lima </a:t>
            </a:r>
            <a:r>
              <a:rPr lang="es-PE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Convention</a:t>
            </a:r>
            <a:r>
              <a:rPr lang="es-PE" dirty="0" smtClean="0">
                <a:latin typeface="Aharoni" panose="02010803020104030203" pitchFamily="2" charset="-79"/>
                <a:cs typeface="Aharoni" panose="02010803020104030203" pitchFamily="2" charset="-79"/>
              </a:rPr>
              <a:t> Center</a:t>
            </a:r>
            <a:endParaRPr lang="es-PE" sz="45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6000" t="37851" r="44750" b="25260"/>
          <a:stretch/>
        </p:blipFill>
        <p:spPr>
          <a:xfrm>
            <a:off x="7395423" y="5657872"/>
            <a:ext cx="1366520" cy="969412"/>
          </a:xfrm>
          <a:prstGeom prst="rect">
            <a:avLst/>
          </a:prstGeom>
        </p:spPr>
      </p:pic>
      <p:pic>
        <p:nvPicPr>
          <p:cNvPr id="3082" name="Picture 10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880" y="1729104"/>
            <a:ext cx="4770818" cy="392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72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9342" y="474274"/>
            <a:ext cx="62738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s-PE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Opening</a:t>
            </a:r>
            <a:r>
              <a:rPr lang="es-PE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PE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Ceremony</a:t>
            </a:r>
            <a:r>
              <a:rPr lang="es-PE" dirty="0"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r>
              <a:rPr lang="es-PE" dirty="0" err="1">
                <a:latin typeface="Aharoni" panose="02010803020104030203" pitchFamily="2" charset="-79"/>
                <a:cs typeface="Aharoni" panose="02010803020104030203" pitchFamily="2" charset="-79"/>
              </a:rPr>
              <a:t>National</a:t>
            </a:r>
            <a:r>
              <a:rPr lang="es-PE" dirty="0">
                <a:latin typeface="Aharoni" panose="02010803020104030203" pitchFamily="2" charset="-79"/>
                <a:cs typeface="Aharoni" panose="02010803020104030203" pitchFamily="2" charset="-79"/>
              </a:rPr>
              <a:t> Grand </a:t>
            </a:r>
            <a:r>
              <a:rPr lang="es-PE" dirty="0" err="1">
                <a:latin typeface="Aharoni" panose="02010803020104030203" pitchFamily="2" charset="-79"/>
                <a:cs typeface="Aharoni" panose="02010803020104030203" pitchFamily="2" charset="-79"/>
              </a:rPr>
              <a:t>Theater</a:t>
            </a:r>
            <a:endParaRPr lang="es-P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000" t="37851" r="44750" b="25260"/>
          <a:stretch/>
        </p:blipFill>
        <p:spPr>
          <a:xfrm>
            <a:off x="7343564" y="5556273"/>
            <a:ext cx="1366520" cy="969412"/>
          </a:xfrm>
          <a:prstGeom prst="rect">
            <a:avLst/>
          </a:prstGeom>
        </p:spPr>
      </p:pic>
      <p:pic>
        <p:nvPicPr>
          <p:cNvPr id="15362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496" y="1654265"/>
            <a:ext cx="6193646" cy="371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35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 smtClean="0">
                <a:latin typeface="Aharoni" panose="02010803020104030203" pitchFamily="2" charset="-79"/>
                <a:cs typeface="Aharoni" panose="02010803020104030203" pitchFamily="2" charset="-79"/>
              </a:rPr>
              <a:t>Media Center: </a:t>
            </a:r>
            <a:r>
              <a:rPr lang="es-PE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Ministry</a:t>
            </a:r>
            <a:r>
              <a:rPr lang="es-PE" dirty="0" smtClean="0">
                <a:latin typeface="Aharoni" panose="02010803020104030203" pitchFamily="2" charset="-79"/>
                <a:cs typeface="Aharoni" panose="02010803020104030203" pitchFamily="2" charset="-79"/>
              </a:rPr>
              <a:t> of Culture</a:t>
            </a:r>
            <a:endParaRPr lang="es-P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000" t="37851" r="44750" b="25260"/>
          <a:stretch/>
        </p:blipFill>
        <p:spPr>
          <a:xfrm>
            <a:off x="7148830" y="5609839"/>
            <a:ext cx="1366520" cy="969412"/>
          </a:xfrm>
          <a:prstGeom prst="rect">
            <a:avLst/>
          </a:prstGeom>
        </p:spPr>
      </p:pic>
      <p:pic>
        <p:nvPicPr>
          <p:cNvPr id="14338" name="Picture 2" descr="Resultado de imagen para ministerio de cultura li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310" y="2228046"/>
            <a:ext cx="7275941" cy="274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92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303383"/>
            <a:ext cx="7483211" cy="426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822512"/>
              </p:ext>
            </p:extLst>
          </p:nvPr>
        </p:nvGraphicFramePr>
        <p:xfrm>
          <a:off x="2906853" y="1462465"/>
          <a:ext cx="595750" cy="163034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95750"/>
              </a:tblGrid>
              <a:tr h="1630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NATIONAL BANK</a:t>
                      </a:r>
                      <a:endParaRPr lang="en-US" sz="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014" marR="3014" marT="3014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835718"/>
              </p:ext>
            </p:extLst>
          </p:nvPr>
        </p:nvGraphicFramePr>
        <p:xfrm>
          <a:off x="2150532" y="2532925"/>
          <a:ext cx="756321" cy="216374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56321"/>
              </a:tblGrid>
              <a:tr h="211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LIMA CONVENTION CENTER</a:t>
                      </a:r>
                      <a:endParaRPr lang="en-US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014" marR="3014" marT="3014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8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537581"/>
              </p:ext>
            </p:extLst>
          </p:nvPr>
        </p:nvGraphicFramePr>
        <p:xfrm>
          <a:off x="3437759" y="2965918"/>
          <a:ext cx="829439" cy="226844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29439"/>
              </a:tblGrid>
              <a:tr h="226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MINISTERY OF CULTURE</a:t>
                      </a:r>
                      <a:endParaRPr lang="en-US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014" marR="3014" marT="3014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8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466299"/>
              </p:ext>
            </p:extLst>
          </p:nvPr>
        </p:nvGraphicFramePr>
        <p:xfrm>
          <a:off x="4723147" y="3558584"/>
          <a:ext cx="814051" cy="216374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14051"/>
              </a:tblGrid>
              <a:tr h="2038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NATIONAL GRAND THEATER</a:t>
                      </a:r>
                      <a:endParaRPr lang="en-US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014" marR="3014" marT="3014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8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083242"/>
              </p:ext>
            </p:extLst>
          </p:nvPr>
        </p:nvGraphicFramePr>
        <p:xfrm>
          <a:off x="6529781" y="4532250"/>
          <a:ext cx="1005370" cy="181553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05370"/>
              </a:tblGrid>
              <a:tr h="181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NATIONAL LIBRARY</a:t>
                      </a:r>
                    </a:p>
                  </a:txBody>
                  <a:tcPr marL="3014" marR="3014" marT="3014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977329" y="115876"/>
            <a:ext cx="7204952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3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SUMMIT’s</a:t>
            </a:r>
            <a:r>
              <a:rPr lang="es-PE" sz="33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VENUES</a:t>
            </a:r>
          </a:p>
          <a:p>
            <a:pPr algn="ctr"/>
            <a:r>
              <a:rPr lang="es-PE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es-PE" sz="33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NATIONAL CULTURAL CENTER</a:t>
            </a:r>
            <a:r>
              <a:rPr lang="es-PE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endParaRPr lang="es-PE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26000" t="37851" r="44750" b="25260"/>
          <a:stretch/>
        </p:blipFill>
        <p:spPr>
          <a:xfrm>
            <a:off x="7390077" y="5766541"/>
            <a:ext cx="1366520" cy="96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3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4488" y="1192518"/>
            <a:ext cx="6030913" cy="994172"/>
          </a:xfrm>
        </p:spPr>
        <p:txBody>
          <a:bodyPr>
            <a:normAutofit/>
          </a:bodyPr>
          <a:lstStyle/>
          <a:p>
            <a:pPr algn="ctr"/>
            <a:r>
              <a:rPr lang="es-PE" sz="3000" dirty="0">
                <a:latin typeface="Aharoni" panose="02010803020104030203" pitchFamily="2" charset="-79"/>
                <a:cs typeface="Aharoni" panose="02010803020104030203" pitchFamily="2" charset="-79"/>
              </a:rPr>
              <a:t>VENUES </a:t>
            </a:r>
            <a:r>
              <a:rPr lang="es-PE" sz="3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FOR RELATED EVENTS</a:t>
            </a:r>
            <a:endParaRPr lang="es-PE" sz="3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2" descr="Resultado de imagen para FOTOS DE LIMA PARQ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446748"/>
            <a:ext cx="2565400" cy="190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ultado de imagen para FOTOS DE LI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2446747"/>
            <a:ext cx="2582201" cy="191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esultado de imagen para FOTOS DE LIMA CIEL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244" y="2446747"/>
            <a:ext cx="2565400" cy="190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26000" t="37851" r="44750" b="25260"/>
          <a:stretch/>
        </p:blipFill>
        <p:spPr>
          <a:xfrm>
            <a:off x="7358381" y="5728373"/>
            <a:ext cx="1366520" cy="96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4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4933" y="1008808"/>
            <a:ext cx="82042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s-PE" dirty="0" smtClean="0">
                <a:latin typeface="Aharoni" panose="02010803020104030203" pitchFamily="2" charset="-79"/>
                <a:cs typeface="Aharoni" panose="02010803020104030203" pitchFamily="2" charset="-79"/>
              </a:rPr>
              <a:t>CEO </a:t>
            </a:r>
            <a:r>
              <a:rPr lang="es-PE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Forum</a:t>
            </a:r>
            <a:r>
              <a:rPr lang="es-PE" dirty="0" smtClean="0"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Westin Lima Hotel &amp; Convention Center</a:t>
            </a:r>
            <a:endParaRPr lang="es-P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000" t="37851" r="44750" b="25260"/>
          <a:stretch/>
        </p:blipFill>
        <p:spPr>
          <a:xfrm>
            <a:off x="7529512" y="5618567"/>
            <a:ext cx="1366520" cy="969412"/>
          </a:xfrm>
          <a:prstGeom prst="rect">
            <a:avLst/>
          </a:prstGeom>
        </p:spPr>
      </p:pic>
      <p:pic>
        <p:nvPicPr>
          <p:cNvPr id="13314" name="Picture 2" descr="Resultado de imagen para WESTIN LI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05" y="2487685"/>
            <a:ext cx="3615588" cy="361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12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 smtClean="0">
                <a:latin typeface="Aharoni" panose="02010803020104030203" pitchFamily="2" charset="-79"/>
                <a:cs typeface="Aharoni" panose="02010803020104030203" pitchFamily="2" charset="-79"/>
              </a:rPr>
              <a:t>Civil </a:t>
            </a:r>
            <a:r>
              <a:rPr lang="es-PE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Society</a:t>
            </a:r>
            <a:r>
              <a:rPr lang="es-PE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PE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Forum</a:t>
            </a:r>
            <a:r>
              <a:rPr lang="es-PE" dirty="0" smtClean="0">
                <a:latin typeface="Aharoni" panose="02010803020104030203" pitchFamily="2" charset="-79"/>
                <a:cs typeface="Aharoni" panose="02010803020104030203" pitchFamily="2" charset="-79"/>
              </a:rPr>
              <a:t>: Sheraton Lima Hotel</a:t>
            </a:r>
            <a:endParaRPr lang="es-P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000" t="37851" r="44750" b="25260"/>
          <a:stretch/>
        </p:blipFill>
        <p:spPr>
          <a:xfrm>
            <a:off x="7464214" y="5614989"/>
            <a:ext cx="1366520" cy="969412"/>
          </a:xfrm>
          <a:prstGeom prst="rect">
            <a:avLst/>
          </a:prstGeom>
        </p:spPr>
      </p:pic>
      <p:pic>
        <p:nvPicPr>
          <p:cNvPr id="12290" name="Picture 2" descr="Resultado de imagen para SHERATON LI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415" y="1766410"/>
            <a:ext cx="4600786" cy="400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405</Words>
  <Application>Microsoft Office PowerPoint</Application>
  <PresentationFormat>On-screen Show (4:3)</PresentationFormat>
  <Paragraphs>43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Tema de Office</vt:lpstr>
      <vt:lpstr>VIII SUMMIT OF THE AMERICAS</vt:lpstr>
      <vt:lpstr>SUMMIT’s VENUES</vt:lpstr>
      <vt:lpstr>VIII SUMMIT OF THE AMERICAS: Lima Convention Center</vt:lpstr>
      <vt:lpstr>Opening Ceremony: National Grand Theater</vt:lpstr>
      <vt:lpstr>Media Center: Ministry of Culture</vt:lpstr>
      <vt:lpstr>PowerPoint Presentation</vt:lpstr>
      <vt:lpstr>VENUES FOR RELATED EVENTS</vt:lpstr>
      <vt:lpstr>CEO Forum: The Westin Lima Hotel &amp; Convention Center</vt:lpstr>
      <vt:lpstr>Civil Society Forum: Sheraton Lima Hotel</vt:lpstr>
      <vt:lpstr> Youth Forum for the Summit of the Americas </vt:lpstr>
      <vt:lpstr>FACILITIES OFFERED BY THE PERUVIAN GOVERNMENT</vt:lpstr>
      <vt:lpstr>Airport</vt:lpstr>
      <vt:lpstr>Security</vt:lpstr>
      <vt:lpstr>Transportation</vt:lpstr>
      <vt:lpstr>Accommodation</vt:lpstr>
      <vt:lpstr>Liaisons</vt:lpstr>
      <vt:lpstr>Additional Information: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VIII SUMMITS OF THE AMERICAS</dc:title>
  <dc:creator>Ivonne Cecilia Api Caselli</dc:creator>
  <cp:lastModifiedBy>%username%</cp:lastModifiedBy>
  <cp:revision>25</cp:revision>
  <dcterms:created xsi:type="dcterms:W3CDTF">2017-10-30T14:46:17Z</dcterms:created>
  <dcterms:modified xsi:type="dcterms:W3CDTF">2017-11-13T04:42:56Z</dcterms:modified>
</cp:coreProperties>
</file>